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459" r:id="rId3"/>
    <p:sldId id="397" r:id="rId4"/>
    <p:sldId id="398" r:id="rId5"/>
    <p:sldId id="399" r:id="rId6"/>
    <p:sldId id="400" r:id="rId7"/>
    <p:sldId id="401" r:id="rId8"/>
    <p:sldId id="402" r:id="rId9"/>
    <p:sldId id="403" r:id="rId10"/>
    <p:sldId id="404" r:id="rId11"/>
    <p:sldId id="405" r:id="rId12"/>
    <p:sldId id="410" r:id="rId13"/>
    <p:sldId id="414" r:id="rId14"/>
    <p:sldId id="361" r:id="rId15"/>
    <p:sldId id="362" r:id="rId16"/>
    <p:sldId id="364" r:id="rId17"/>
    <p:sldId id="363" r:id="rId18"/>
    <p:sldId id="365" r:id="rId19"/>
    <p:sldId id="366" r:id="rId20"/>
    <p:sldId id="367" r:id="rId21"/>
    <p:sldId id="3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f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72CF4-E86E-E43E-6512-FB30C955F1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D0DCE-FBA2-563E-068A-183E98C6E4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56E57-530A-2E24-D178-0EED4661C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73BAF-3029-1F6B-F0FA-DFC3B6A0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9893A-F176-5339-9B13-50E16C0F2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524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E06F7-5B1A-6AC1-EE7D-3F09A751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4DCCAD-56E7-A2BE-D084-39CE68511A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BCB84-A1F5-BB0C-ABA8-8E29C1D2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9339E-8EDE-D193-7D1B-9AB640B68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5C90B-46BF-ACAE-10FD-C2125A447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587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49D5ED-0A3E-B163-B1CF-EC6027974C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11A537-5B2A-CB9C-56B0-6D25A2ADF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71BED-CA55-051A-BDB5-B534234FE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C4F02-0A76-0B64-7AD0-B067CCD1B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EED7B-4281-D479-3734-AE326D81F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894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E3EFC-8CBF-A0F5-67F0-14076884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D5768-2AA4-16B0-A223-F2DFEB4F7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BC2BA-946D-57F3-A1B6-34CCA6D07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8B913-0AE8-561B-E48D-046C3627B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A2E96-6B44-A45A-CA7C-5B85AE60B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780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85981-F3C4-D024-1F2F-FD0339673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FAB1B-283C-1842-989C-C6A04B88E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BB733-8F52-4EC9-8C8C-6CAF0AAF6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23926-B06C-DEA3-DBAA-6A81736F5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0FE57-96E8-DB01-5A52-5F6ABBE10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090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E60D8-9415-FA59-839A-0AE4C0849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D9A29-AD81-1065-75F1-897BC787E8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9E791-D6EF-5AC0-4152-D2B34A266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543F7B-F618-C188-6A9F-91E3F63F8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03BE84-2616-ED8B-4A44-777DC5524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A5D1D-948F-0EDF-4A29-092E70549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868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10C76-3148-A2F9-797A-1CF6C45A2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D5EC8-9CE0-35F0-45AA-D6DD37EC4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250AD-4D3F-90F5-9E76-27E35DA78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45E947-7CA4-4B20-2A7A-178109FCAB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460470-E9CD-B85F-04CA-21481ADD79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0198B9-7965-3B75-B057-6D2B6C636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3E2F70-FDD1-B78B-FB24-62E1E68A2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26C48F-98D3-4AAD-638E-E3CC485B5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190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89D3C-6684-A151-700B-723AF6D75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14333-5A2D-0932-0FFE-F4BBF620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578230-3185-78AF-57BB-390F48FD8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D51B99-4922-8DB7-AAA4-C854DC32E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853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28F707-59B9-DD66-4B52-A2502EF3F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6BAF5-98A8-ABBE-BD2E-C29E33936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34898-C902-CBA4-3E2B-952B61C17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2638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3CBC1-C563-0C1D-8A1E-EC6D826E2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CA354-9653-4773-33AF-49B0104C1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6198D0-0FFC-9378-6833-3D570C917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04B2F-468B-3A3E-7381-917BD3B59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18396-AA90-ECEE-57F1-78CD6276E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194F42-C8B9-0F43-AAF5-97A2BDF74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695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FD23-462F-2D76-176C-18DB5F75C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6681BF-E0BE-0A90-895B-2F608EC4E8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DF523-8136-C454-461A-6EDBB1585D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52EA45-B288-8B24-D8E6-EE239E9FE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DADCA-66BF-3CFC-9B31-70D2CAE05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C4710-9E09-EC5E-154B-09C03FB8D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3495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30B2D9-D0B8-BAF9-0927-28237E2B1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DE6F7-64EF-1993-8CC7-14330EE58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EA3A8-4142-3FE0-7570-F491E909D4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699A1-5F07-4F77-A7AB-ECD5ADE6F4ED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B33C0-0EA7-0010-E8AC-C6116C839A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4E04A-1D4C-5839-BE42-4ACA21FBE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55A68-985A-496E-9BEE-D3720FC78E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1732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161D800-0D4C-8777-EB33-4AE0664C0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89" y="1193801"/>
            <a:ext cx="7886700" cy="2852737"/>
          </a:xfrm>
        </p:spPr>
        <p:txBody>
          <a:bodyPr/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Operating Systems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2BEF538-5F9D-6F85-29A1-09265605B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 Sana Belguith</a:t>
            </a:r>
            <a:endParaRPr 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D58B8-B1F3-1E78-CA9A-902063F3C5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07674"/>
            <a:ext cx="10515600" cy="877748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4: Networked Systems (1990s-today)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BD581-2637-139F-1E5B-820441930E7F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Connectivity is paramount!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 want to share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Networked applications propel industry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 and multiprogramming less important for individual machines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 and multiprogramming more important for servers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network-based architectures</a:t>
            </a:r>
          </a:p>
          <a:p>
            <a:pPr lvl="1">
              <a:lnSpc>
                <a:spcPct val="7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Clusters</a:t>
            </a:r>
          </a:p>
          <a:p>
            <a:pPr lvl="1">
              <a:lnSpc>
                <a:spcPct val="7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Grids</a:t>
            </a:r>
          </a:p>
          <a:p>
            <a:pPr lvl="1">
              <a:lnSpc>
                <a:spcPct val="7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 Operating Systems</a:t>
            </a:r>
          </a:p>
          <a:p>
            <a:pPr lvl="1">
              <a:lnSpc>
                <a:spcPct val="7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Linux everywhere! (except in workstations)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5071D-6F73-1C5F-3697-69B05E8163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7774"/>
            <a:ext cx="10515600" cy="966525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5: the beginning of something new?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0D61A-765D-F8FD-762E-494ECE1F809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we on the verge of something new?</a:t>
            </a: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IoT, smartphones etc.</a:t>
            </a:r>
          </a:p>
          <a:p>
            <a:pPr lvl="0"/>
            <a:endParaRPr lang="en-GB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99168-29F1-61DB-F8E3-4AA2ED08A9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34306"/>
            <a:ext cx="10515600" cy="753461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an operating system?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1FCF9-26C3-DB0D-A736-87466C2BE7C9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70000"/>
              </a:lnSpc>
            </a:pP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computer program that</a:t>
            </a:r>
          </a:p>
          <a:p>
            <a:pPr lvl="1">
              <a:lnSpc>
                <a:spcPct val="70000"/>
              </a:lnSpc>
            </a:pPr>
            <a:r>
              <a:rPr lang="en-US" sz="2267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Multiplexes</a:t>
            </a: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hardware resources</a:t>
            </a:r>
          </a:p>
          <a:p>
            <a:pPr lvl="1">
              <a:lnSpc>
                <a:spcPct val="7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Implements resource </a:t>
            </a:r>
            <a:r>
              <a:rPr lang="en-US" sz="2267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abstractions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just another program… but a large and complex one </a:t>
            </a:r>
          </a:p>
          <a:p>
            <a:pPr lvl="1">
              <a:lnSpc>
                <a:spcPct val="7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complex piece of code you would have seen so far</a:t>
            </a:r>
          </a:p>
          <a:p>
            <a:pPr lvl="0">
              <a:lnSpc>
                <a:spcPct val="70000"/>
              </a:lnSpc>
            </a:pPr>
            <a:r>
              <a:rPr lang="en-US" sz="2533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Multiplexing:</a:t>
            </a:r>
            <a:r>
              <a:rPr lang="en-US" sz="253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multiple people or programs to use the same set of hardware resources—​processors, memory, disks, network connection—​safely and efficiently.</a:t>
            </a:r>
          </a:p>
          <a:p>
            <a:pPr lvl="0">
              <a:lnSpc>
                <a:spcPct val="70000"/>
              </a:lnSpc>
            </a:pPr>
            <a:r>
              <a:rPr lang="en-US" sz="2533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Abstractions:</a:t>
            </a: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processes, threads, address spaces, files, and sockets—​simplify the usage of hardware resources by organizing information or implementing new capabilities.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D5E0A240-0290-F1A1-29E4-D9FF1B0DAD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25428"/>
            <a:ext cx="10515600" cy="700195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study OS?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15FC6E93-F5D3-A234-92B1-043EE68F2C8C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Reality: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is how computers really work, and as a computer scientist or engineer you should know how computers really work.</a:t>
            </a:r>
          </a:p>
          <a:p>
            <a:pPr lvl="0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Ubiquity: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 are everywhere, and you are likely to eventually encounter them or their limitations.</a:t>
            </a:r>
          </a:p>
          <a:p>
            <a:pPr lvl="0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Beauty: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 are examples of mature solutions to difficult design and engineering problems. Studying them will improve your ability to design and implement abstractions.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E960E9ED-E66F-F183-E3D9-55F8AC56E4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94560"/>
            <a:ext cx="10515600" cy="874533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an OS?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2441FDF0-93D5-FBEA-3F9E-126BF3DD8D1D}"/>
              </a:ext>
            </a:extLst>
          </p:cNvPr>
          <p:cNvSpPr/>
          <p:nvPr/>
        </p:nvSpPr>
        <p:spPr>
          <a:xfrm>
            <a:off x="748149" y="2747820"/>
            <a:ext cx="10012216" cy="221675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F46F62D0-B078-F4CC-F7F9-0F72A209A58C}"/>
              </a:ext>
            </a:extLst>
          </p:cNvPr>
          <p:cNvSpPr/>
          <p:nvPr/>
        </p:nvSpPr>
        <p:spPr>
          <a:xfrm>
            <a:off x="748149" y="4876800"/>
            <a:ext cx="10012216" cy="221675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1225646A-202B-73D3-499A-7BBCBB92467F}"/>
              </a:ext>
            </a:extLst>
          </p:cNvPr>
          <p:cNvSpPr txBox="1"/>
          <p:nvPr/>
        </p:nvSpPr>
        <p:spPr>
          <a:xfrm>
            <a:off x="748150" y="2101268"/>
            <a:ext cx="2835071" cy="49244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21920" tIns="60960" rIns="121920" bIns="60960" anchor="t" anchorCtr="0" compatLnSpc="1">
            <a:spAutoFit/>
          </a:bodyPr>
          <a:lstStyle/>
          <a:p>
            <a:pPr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>
                <a:solidFill>
                  <a:srgbClr val="000000"/>
                </a:solidFill>
                <a:latin typeface="Calibri"/>
              </a:rPr>
              <a:t>Protection Boundary</a:t>
            </a:r>
            <a:endParaRPr lang="en-GB" sz="24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555B4CED-2733-8464-05F8-ADECA4AD0CE1}"/>
              </a:ext>
            </a:extLst>
          </p:cNvPr>
          <p:cNvSpPr txBox="1"/>
          <p:nvPr/>
        </p:nvSpPr>
        <p:spPr>
          <a:xfrm>
            <a:off x="748150" y="4319577"/>
            <a:ext cx="3928319" cy="49244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21920" tIns="60960" rIns="121920" bIns="60960" anchor="t" anchorCtr="0" compatLnSpc="1">
            <a:spAutoFit/>
          </a:bodyPr>
          <a:lstStyle/>
          <a:p>
            <a:pPr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>
                <a:solidFill>
                  <a:srgbClr val="000000"/>
                </a:solidFill>
                <a:latin typeface="Calibri"/>
              </a:rPr>
              <a:t>Hardware/Software Interface</a:t>
            </a:r>
            <a:endParaRPr lang="en-GB" sz="240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7" name="Picture 13" descr="Icon&#10;&#10;Description automatically generated">
            <a:extLst>
              <a:ext uri="{FF2B5EF4-FFF2-40B4-BE49-F238E27FC236}">
                <a16:creationId xmlns:a16="http://schemas.microsoft.com/office/drawing/2014/main" id="{878E0A62-0AFC-4440-E8FB-A721757EE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476" y="1571348"/>
            <a:ext cx="1174582" cy="117458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17" descr="Icon&#10;&#10;Description automatically generated with medium confidence">
            <a:extLst>
              <a:ext uri="{FF2B5EF4-FFF2-40B4-BE49-F238E27FC236}">
                <a16:creationId xmlns:a16="http://schemas.microsoft.com/office/drawing/2014/main" id="{BEB2B7C9-AEA3-5F75-73AA-661C056ED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699" y="1360389"/>
            <a:ext cx="1980931" cy="148569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19" descr="Icon&#10;&#10;Description automatically generated">
            <a:extLst>
              <a:ext uri="{FF2B5EF4-FFF2-40B4-BE49-F238E27FC236}">
                <a16:creationId xmlns:a16="http://schemas.microsoft.com/office/drawing/2014/main" id="{487B5611-B511-7777-B798-46CC51D03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096" y="1448707"/>
            <a:ext cx="1134948" cy="113494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0" name="Rectangle: Rounded Corners 20">
            <a:extLst>
              <a:ext uri="{FF2B5EF4-FFF2-40B4-BE49-F238E27FC236}">
                <a16:creationId xmlns:a16="http://schemas.microsoft.com/office/drawing/2014/main" id="{F3CED257-D3D3-19F1-EB87-D41937764501}"/>
              </a:ext>
            </a:extLst>
          </p:cNvPr>
          <p:cNvSpPr/>
          <p:nvPr/>
        </p:nvSpPr>
        <p:spPr>
          <a:xfrm>
            <a:off x="3731496" y="3177308"/>
            <a:ext cx="6414649" cy="1229709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67" dirty="0">
                <a:solidFill>
                  <a:srgbClr val="FFFFFF"/>
                </a:solidFill>
                <a:latin typeface="Calibri"/>
              </a:rPr>
              <a:t>Kernel</a:t>
            </a:r>
          </a:p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67" dirty="0">
                <a:solidFill>
                  <a:srgbClr val="FFFFFF"/>
                </a:solidFill>
                <a:latin typeface="Calibri"/>
              </a:rPr>
              <a:t>File System       Networking</a:t>
            </a:r>
          </a:p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67" dirty="0">
                <a:solidFill>
                  <a:srgbClr val="FFFFFF"/>
                </a:solidFill>
                <a:latin typeface="Calibri"/>
              </a:rPr>
              <a:t>Device Drivers          Processes </a:t>
            </a:r>
          </a:p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67" dirty="0">
                <a:solidFill>
                  <a:srgbClr val="FFFFFF"/>
                </a:solidFill>
                <a:latin typeface="Calibri"/>
              </a:rPr>
              <a:t>Virtual Memory</a:t>
            </a:r>
            <a:endParaRPr lang="en-GB" sz="1867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11" name="Picture 22" descr="Text&#10;&#10;Description automatically generated with medium confidence">
            <a:extLst>
              <a:ext uri="{FF2B5EF4-FFF2-40B4-BE49-F238E27FC236}">
                <a16:creationId xmlns:a16="http://schemas.microsoft.com/office/drawing/2014/main" id="{9404FD85-6358-7433-4FB9-27B434D9C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1351" y="5163251"/>
            <a:ext cx="1306592" cy="160712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24" descr="A picture containing electronics, projector&#10;&#10;Description automatically generated">
            <a:extLst>
              <a:ext uri="{FF2B5EF4-FFF2-40B4-BE49-F238E27FC236}">
                <a16:creationId xmlns:a16="http://schemas.microsoft.com/office/drawing/2014/main" id="{1E7E6CFC-BEC1-C45D-E096-0C3BB18A17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7271" y="5039477"/>
            <a:ext cx="1837456" cy="185468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Picture 26" descr="A picture containing electronics, computer, keyboard, indoor&#10;&#10;Description automatically generated">
            <a:extLst>
              <a:ext uri="{FF2B5EF4-FFF2-40B4-BE49-F238E27FC236}">
                <a16:creationId xmlns:a16="http://schemas.microsoft.com/office/drawing/2014/main" id="{DCCCE4E1-5FDE-B97F-ACB8-DA6D03C26B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427" y="5283477"/>
            <a:ext cx="1543275" cy="132528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Picture 28" descr="Graphical user interface&#10;&#10;Description automatically generated">
            <a:extLst>
              <a:ext uri="{FF2B5EF4-FFF2-40B4-BE49-F238E27FC236}">
                <a16:creationId xmlns:a16="http://schemas.microsoft.com/office/drawing/2014/main" id="{2F0A97B7-B9B6-1F1D-F5FA-25BD72EA85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0415" y="5355873"/>
            <a:ext cx="2637763" cy="14145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9D86E-F23F-A1FE-19F5-E38D391DFB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16551"/>
            <a:ext cx="10515600" cy="842238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 Boundaries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D050D-6155-E832-6920-A3C950894AD0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privilege levels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software can run with different privileges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Processors provide at least two different modes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space: how “regular” program run 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mode: How the kernel run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 determine a number of things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instructions may be executed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addresses are translated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memory locations can be accessed (through translation)</a:t>
            </a:r>
          </a:p>
          <a:p>
            <a:pPr lvl="0">
              <a:lnSpc>
                <a:spcPct val="80000"/>
              </a:lnSpc>
            </a:pPr>
            <a:endParaRPr lang="en-GB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C48C4-3B5E-8D9C-03D4-017837CE35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7774"/>
            <a:ext cx="10515600" cy="966525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Intel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BB9EE-2C25-B23B-6A5D-5DD953B956F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80000"/>
              </a:lnSpc>
            </a:pPr>
            <a:r>
              <a:rPr lang="en-US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modes</a:t>
            </a:r>
          </a:p>
          <a:p>
            <a:pPr lvl="1">
              <a:lnSpc>
                <a:spcPct val="8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Ring 0: most privileged run the kernel here</a:t>
            </a:r>
          </a:p>
          <a:p>
            <a:pPr lvl="1">
              <a:lnSpc>
                <a:spcPct val="8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Ring 1/2: ignored in most environment. Can run less privileged code (e.g. third party device drivers or virtual machine monitors etc.)</a:t>
            </a:r>
          </a:p>
          <a:p>
            <a:pPr lvl="1">
              <a:lnSpc>
                <a:spcPct val="80000"/>
              </a:lnSpc>
            </a:pPr>
            <a:r>
              <a:rPr lang="en-US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Ring 3: where “normal” processes live</a:t>
            </a:r>
          </a:p>
          <a:p>
            <a:pPr lvl="0">
              <a:lnSpc>
                <a:spcPct val="80000"/>
              </a:lnSpc>
            </a:pPr>
            <a:r>
              <a:rPr lang="en-GB" sz="25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is divided in segments</a:t>
            </a:r>
          </a:p>
          <a:p>
            <a:pPr lvl="1">
              <a:lnSpc>
                <a:spcPct val="80000"/>
              </a:lnSpc>
            </a:pPr>
            <a:r>
              <a:rPr lang="en-GB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segment has a privilege level (0 to 3)</a:t>
            </a:r>
          </a:p>
          <a:p>
            <a:pPr lvl="1">
              <a:lnSpc>
                <a:spcPct val="80000"/>
              </a:lnSpc>
            </a:pPr>
            <a:r>
              <a:rPr lang="en-GB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maintain a current privilege level (CPL) generally the CPL of the segment containing the instruction currently executing</a:t>
            </a:r>
          </a:p>
          <a:p>
            <a:pPr lvl="1">
              <a:lnSpc>
                <a:spcPct val="80000"/>
              </a:lnSpc>
            </a:pPr>
            <a:r>
              <a:rPr lang="en-GB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read/write in segment when CPL &gt;= segment privilege</a:t>
            </a:r>
          </a:p>
          <a:p>
            <a:pPr lvl="1">
              <a:lnSpc>
                <a:spcPct val="80000"/>
              </a:lnSpc>
            </a:pPr>
            <a:r>
              <a:rPr lang="en-GB" sz="2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Cannot directly call code in segment where CPL &lt; segment privilege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C62A5-69DA-2B53-4C37-E36159EC21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07673"/>
            <a:ext cx="10515600" cy="886626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MIPS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26F72-7254-C22E-A0DE-F641A605D4A3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two modes processor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mode: access CPU registers; flat uniform virtual memory address space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mode: can access memory mapping hardware and special registers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39962-E2D7-263E-D3CA-CC4C77582F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07673"/>
            <a:ext cx="10515600" cy="824483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Changing Protection Level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A558B-B632-2A78-6FE2-8BA428E963C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 we transfer control between applications and kernel?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do we transfer control between applications and kernel?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C7C59-18DA-60F8-0FFD-F4B0093B43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98795"/>
            <a:ext cx="10515600" cy="1028669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Changing Protection Level: How?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C6526-E490-36CD-43A5-572DFC30ED84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Fundamental concept 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trap</a:t>
            </a:r>
          </a:p>
          <a:p>
            <a:pPr lvl="0"/>
            <a:endParaRPr lang="en-US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Traps are the general means for invoking the kernel from user code. We usually think of a trap as an unintended request for kernel service.</a:t>
            </a:r>
          </a:p>
          <a:p>
            <a:pPr lvl="0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different types of trap which relate to the 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endParaRPr lang="en-GB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DA9706-DA3B-B73C-285D-861E25E77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829" y="1301365"/>
            <a:ext cx="10515600" cy="2852737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brief history of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</a:t>
            </a:r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3618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994B5-7975-8FC5-B1AA-9DF7A456B93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Sleeping beauty approach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Wait for something to happens to wake up the kernel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might that be?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calls: an application wants the operating to do something on its behalf (e.g. access some hardware)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Exceptions: an application does unintentionally something it should not (e.g. divide by zero, read an address it should not etc.)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Interrupts: An asynchronous event (e.g. I/O completion)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Alarm clock approach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a timer that generate an interrupt when it finishes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5BF5465-5A91-E13E-1C2F-C3AAC5DD7F71}"/>
              </a:ext>
            </a:extLst>
          </p:cNvPr>
          <p:cNvSpPr txBox="1">
            <a:spLocks/>
          </p:cNvSpPr>
          <p:nvPr/>
        </p:nvSpPr>
        <p:spPr>
          <a:xfrm>
            <a:off x="838200" y="98795"/>
            <a:ext cx="10515600" cy="1028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Changing Protection Level: When?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7156B-5027-F85F-E09F-FB3143A6E6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344" y="161349"/>
            <a:ext cx="10515600" cy="868797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Trap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31048-D834-B567-0A55-067AECF55B4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392322"/>
            <a:ext cx="10515600" cy="4351338"/>
          </a:xfrm>
        </p:spPr>
        <p:txBody>
          <a:bodyPr/>
          <a:lstStyle/>
          <a:p>
            <a:pPr lvl="0"/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type of trap is assigned a number. For example</a:t>
            </a:r>
          </a:p>
          <a:p>
            <a:pPr lvl="1"/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call: 1</a:t>
            </a:r>
          </a:p>
          <a:p>
            <a:pPr lvl="1"/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Timer interrupt: 2</a:t>
            </a:r>
          </a:p>
          <a:p>
            <a:pPr lvl="1"/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Disk interrupt: 3</a:t>
            </a:r>
          </a:p>
          <a:p>
            <a:pPr lvl="0"/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kernel build a table that </a:t>
            </a:r>
            <a:r>
              <a:rPr lang="en-US" sz="2133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trap number to function </a:t>
            </a:r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addresses to be executed</a:t>
            </a:r>
          </a:p>
          <a:p>
            <a:pPr lvl="0"/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functions are called </a:t>
            </a:r>
            <a:r>
              <a:rPr lang="en-US" sz="2133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trap handlers</a:t>
            </a:r>
          </a:p>
          <a:p>
            <a:pPr marL="0" indent="0">
              <a:buNone/>
            </a:pPr>
            <a:endParaRPr lang="en-US" b="1" dirty="0">
              <a:solidFill>
                <a:srgbClr val="C0000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4" name="Picture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1A211F41-196D-F709-1A01-A996839E0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4950" y="5196071"/>
            <a:ext cx="795479" cy="79547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84BE7F60-4C73-FE4E-A0E9-2D1062968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6300" y="3893942"/>
            <a:ext cx="669181" cy="82310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Speech Bubble: Oval 6">
            <a:extLst>
              <a:ext uri="{FF2B5EF4-FFF2-40B4-BE49-F238E27FC236}">
                <a16:creationId xmlns:a16="http://schemas.microsoft.com/office/drawing/2014/main" id="{22555A0C-9CA8-076F-5239-F438D5787272}"/>
              </a:ext>
            </a:extLst>
          </p:cNvPr>
          <p:cNvSpPr/>
          <p:nvPr/>
        </p:nvSpPr>
        <p:spPr>
          <a:xfrm>
            <a:off x="9564257" y="3705941"/>
            <a:ext cx="1440875" cy="599553"/>
          </a:xfrm>
          <a:custGeom>
            <a:avLst>
              <a:gd name="f0" fmla="val 6300"/>
              <a:gd name="f1" fmla="val 24300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*/ 5419351 1 1725033"/>
              <a:gd name="f9" fmla="val -2147483647"/>
              <a:gd name="f10" fmla="val 2147483647"/>
              <a:gd name="f11" fmla="min 0 21600"/>
              <a:gd name="f12" fmla="max 0 21600"/>
              <a:gd name="f13" fmla="+- 0 0 0"/>
              <a:gd name="f14" fmla="+- 0 0 180"/>
              <a:gd name="f15" fmla="+- 0 0 -194"/>
              <a:gd name="f16" fmla="*/ f6 1 21600"/>
              <a:gd name="f17" fmla="*/ f7 1 21600"/>
              <a:gd name="f18" fmla="*/ f8 1 180"/>
              <a:gd name="f19" fmla="pin -2147483647 f0 2147483647"/>
              <a:gd name="f20" fmla="pin -2147483647 f1 2147483647"/>
              <a:gd name="f21" fmla="+- f12 0 f11"/>
              <a:gd name="f22" fmla="*/ f13 f3 1"/>
              <a:gd name="f23" fmla="*/ f14 f3 1"/>
              <a:gd name="f24" fmla="*/ f15 f3 1"/>
              <a:gd name="f25" fmla="+- f19 0 10800"/>
              <a:gd name="f26" fmla="+- f20 0 10800"/>
              <a:gd name="f27" fmla="*/ f19 f16 1"/>
              <a:gd name="f28" fmla="*/ f20 f17 1"/>
              <a:gd name="f29" fmla="*/ 3200 f16 1"/>
              <a:gd name="f30" fmla="*/ 18400 f16 1"/>
              <a:gd name="f31" fmla="*/ 18400 f17 1"/>
              <a:gd name="f32" fmla="*/ 3200 f17 1"/>
              <a:gd name="f33" fmla="*/ f21 1 2"/>
              <a:gd name="f34" fmla="*/ 3160 f16 1"/>
              <a:gd name="f35" fmla="*/ 3160 f17 1"/>
              <a:gd name="f36" fmla="*/ f22 1 f5"/>
              <a:gd name="f37" fmla="*/ 18440 f17 1"/>
              <a:gd name="f38" fmla="*/ f23 1 f5"/>
              <a:gd name="f39" fmla="*/ 18440 f16 1"/>
              <a:gd name="f40" fmla="*/ f24 1 f5"/>
              <a:gd name="f41" fmla="*/ f25 f25 1"/>
              <a:gd name="f42" fmla="*/ f26 f26 1"/>
              <a:gd name="f43" fmla="+- 0 0 f26"/>
              <a:gd name="f44" fmla="+- 0 0 f25"/>
              <a:gd name="f45" fmla="+- f11 f33 0"/>
              <a:gd name="f46" fmla="*/ f33 f33 1"/>
              <a:gd name="f47" fmla="+- f36 0 f4"/>
              <a:gd name="f48" fmla="+- f38 0 f4"/>
              <a:gd name="f49" fmla="+- f40 0 f4"/>
              <a:gd name="f50" fmla="+- f41 f42 0"/>
              <a:gd name="f51" fmla="at2 f43 f44"/>
              <a:gd name="f52" fmla="sqrt f50"/>
              <a:gd name="f53" fmla="+- f51 f4 0"/>
              <a:gd name="f54" fmla="+- f52 0 10800"/>
              <a:gd name="f55" fmla="*/ f53 f8 1"/>
              <a:gd name="f56" fmla="*/ f55 1 f3"/>
              <a:gd name="f57" fmla="+- 0 0 f56"/>
              <a:gd name="f58" fmla="val f57"/>
              <a:gd name="f59" fmla="*/ f58 1 f18"/>
              <a:gd name="f60" fmla="+- f59 0 10"/>
              <a:gd name="f61" fmla="+- f59 10 0"/>
              <a:gd name="f62" fmla="*/ f59 f18 1"/>
              <a:gd name="f63" fmla="+- 0 0 f62"/>
              <a:gd name="f64" fmla="*/ f60 f18 1"/>
              <a:gd name="f65" fmla="*/ f61 f18 1"/>
              <a:gd name="f66" fmla="*/ f63 f3 1"/>
              <a:gd name="f67" fmla="+- 0 0 f64"/>
              <a:gd name="f68" fmla="+- 0 0 f65"/>
              <a:gd name="f69" fmla="*/ f66 1 f8"/>
              <a:gd name="f70" fmla="*/ f67 f3 1"/>
              <a:gd name="f71" fmla="*/ f68 f3 1"/>
              <a:gd name="f72" fmla="+- f69 0 f4"/>
              <a:gd name="f73" fmla="*/ f70 1 f8"/>
              <a:gd name="f74" fmla="*/ f71 1 f8"/>
              <a:gd name="f75" fmla="sin 1 f72"/>
              <a:gd name="f76" fmla="cos 1 f72"/>
              <a:gd name="f77" fmla="+- f73 0 f4"/>
              <a:gd name="f78" fmla="+- f74 0 f4"/>
              <a:gd name="f79" fmla="+- 0 0 f75"/>
              <a:gd name="f80" fmla="+- 0 0 f76"/>
              <a:gd name="f81" fmla="sin 1 f77"/>
              <a:gd name="f82" fmla="cos 1 f77"/>
              <a:gd name="f83" fmla="sin 1 f78"/>
              <a:gd name="f84" fmla="cos 1 f78"/>
              <a:gd name="f85" fmla="*/ 10800 f79 1"/>
              <a:gd name="f86" fmla="*/ 10800 f80 1"/>
              <a:gd name="f87" fmla="+- 0 0 f81"/>
              <a:gd name="f88" fmla="+- 0 0 f82"/>
              <a:gd name="f89" fmla="+- 0 0 f83"/>
              <a:gd name="f90" fmla="+- 0 0 f84"/>
              <a:gd name="f91" fmla="+- f85 10800 0"/>
              <a:gd name="f92" fmla="+- f86 10800 0"/>
              <a:gd name="f93" fmla="*/ 10800 f87 1"/>
              <a:gd name="f94" fmla="*/ 10800 f88 1"/>
              <a:gd name="f95" fmla="*/ 10800 f89 1"/>
              <a:gd name="f96" fmla="*/ 10800 f90 1"/>
              <a:gd name="f97" fmla="?: f54 f19 f91"/>
              <a:gd name="f98" fmla="?: f54 f20 f92"/>
              <a:gd name="f99" fmla="+- f93 10800 0"/>
              <a:gd name="f100" fmla="+- f94 10800 0"/>
              <a:gd name="f101" fmla="+- f95 10800 0"/>
              <a:gd name="f102" fmla="+- f96 10800 0"/>
              <a:gd name="f103" fmla="+- f101 0 f45"/>
              <a:gd name="f104" fmla="+- f102 0 f45"/>
              <a:gd name="f105" fmla="+- f99 0 f45"/>
              <a:gd name="f106" fmla="+- f100 0 f45"/>
              <a:gd name="f107" fmla="*/ f97 f16 1"/>
              <a:gd name="f108" fmla="*/ f98 f17 1"/>
              <a:gd name="f109" fmla="at2 f103 f104"/>
              <a:gd name="f110" fmla="at2 f105 f106"/>
              <a:gd name="f111" fmla="+- f109 f4 0"/>
              <a:gd name="f112" fmla="+- f110 f4 0"/>
              <a:gd name="f113" fmla="*/ f111 f8 1"/>
              <a:gd name="f114" fmla="*/ f112 f8 1"/>
              <a:gd name="f115" fmla="*/ f113 1 f3"/>
              <a:gd name="f116" fmla="*/ f114 1 f3"/>
              <a:gd name="f117" fmla="+- 0 0 f115"/>
              <a:gd name="f118" fmla="+- 0 0 f116"/>
              <a:gd name="f119" fmla="+- 0 0 f117"/>
              <a:gd name="f120" fmla="+- 0 0 f118"/>
              <a:gd name="f121" fmla="*/ f119 f3 1"/>
              <a:gd name="f122" fmla="*/ f120 f3 1"/>
              <a:gd name="f123" fmla="*/ f121 1 f8"/>
              <a:gd name="f124" fmla="*/ f122 1 f8"/>
              <a:gd name="f125" fmla="+- f123 0 f4"/>
              <a:gd name="f126" fmla="+- f124 0 f4"/>
              <a:gd name="f127" fmla="cos 1 f125"/>
              <a:gd name="f128" fmla="sin 1 f125"/>
              <a:gd name="f129" fmla="+- f126 0 f125"/>
              <a:gd name="f130" fmla="+- 0 0 f127"/>
              <a:gd name="f131" fmla="+- 0 0 f128"/>
              <a:gd name="f132" fmla="+- f129 f2 0"/>
              <a:gd name="f133" fmla="*/ f33 f130 1"/>
              <a:gd name="f134" fmla="*/ f33 f131 1"/>
              <a:gd name="f135" fmla="?: f129 f129 f132"/>
              <a:gd name="f136" fmla="*/ f133 f133 1"/>
              <a:gd name="f137" fmla="*/ f134 f134 1"/>
              <a:gd name="f138" fmla="+- f136 f137 0"/>
              <a:gd name="f139" fmla="sqrt f138"/>
              <a:gd name="f140" fmla="*/ f46 1 f139"/>
              <a:gd name="f141" fmla="*/ f130 f140 1"/>
              <a:gd name="f142" fmla="*/ f131 f140 1"/>
              <a:gd name="f143" fmla="+- f45 0 f141"/>
              <a:gd name="f144" fmla="+- f45 0 f142"/>
            </a:gdLst>
            <a:ahLst>
              <a:ahXY gdRefX="f0" minX="f9" maxX="f10" gdRefY="f1" minY="f9" maxY="f10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7">
                <a:pos x="f34" y="f35"/>
              </a:cxn>
              <a:cxn ang="f48">
                <a:pos x="f34" y="f37"/>
              </a:cxn>
              <a:cxn ang="f48">
                <a:pos x="f39" y="f37"/>
              </a:cxn>
              <a:cxn ang="f47">
                <a:pos x="f39" y="f35"/>
              </a:cxn>
              <a:cxn ang="f49">
                <a:pos x="f107" y="f108"/>
              </a:cxn>
            </a:cxnLst>
            <a:rect l="f29" t="f32" r="f30" b="f31"/>
            <a:pathLst>
              <a:path w="21600" h="21600">
                <a:moveTo>
                  <a:pt x="f143" y="f144"/>
                </a:moveTo>
                <a:arcTo wR="f33" hR="f33" stAng="f125" swAng="f135"/>
                <a:lnTo>
                  <a:pt x="f97" y="f98"/>
                </a:lnTo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>
                <a:solidFill>
                  <a:srgbClr val="FFFFFF"/>
                </a:solidFill>
                <a:latin typeface="Calibri"/>
              </a:rPr>
              <a:t>Done!</a:t>
            </a: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" name="Speech Bubble: Oval 7">
            <a:extLst>
              <a:ext uri="{FF2B5EF4-FFF2-40B4-BE49-F238E27FC236}">
                <a16:creationId xmlns:a16="http://schemas.microsoft.com/office/drawing/2014/main" id="{92C5759B-704B-9566-4844-4D81BFF51635}"/>
              </a:ext>
            </a:extLst>
          </p:cNvPr>
          <p:cNvSpPr/>
          <p:nvPr/>
        </p:nvSpPr>
        <p:spPr>
          <a:xfrm>
            <a:off x="9564257" y="4897197"/>
            <a:ext cx="1440875" cy="599553"/>
          </a:xfrm>
          <a:custGeom>
            <a:avLst>
              <a:gd name="f0" fmla="val 6300"/>
              <a:gd name="f1" fmla="val 24300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*/ 5419351 1 1725033"/>
              <a:gd name="f9" fmla="val -2147483647"/>
              <a:gd name="f10" fmla="val 2147483647"/>
              <a:gd name="f11" fmla="min 0 21600"/>
              <a:gd name="f12" fmla="max 0 21600"/>
              <a:gd name="f13" fmla="+- 0 0 0"/>
              <a:gd name="f14" fmla="+- 0 0 180"/>
              <a:gd name="f15" fmla="+- 0 0 -194"/>
              <a:gd name="f16" fmla="*/ f6 1 21600"/>
              <a:gd name="f17" fmla="*/ f7 1 21600"/>
              <a:gd name="f18" fmla="*/ f8 1 180"/>
              <a:gd name="f19" fmla="pin -2147483647 f0 2147483647"/>
              <a:gd name="f20" fmla="pin -2147483647 f1 2147483647"/>
              <a:gd name="f21" fmla="+- f12 0 f11"/>
              <a:gd name="f22" fmla="*/ f13 f3 1"/>
              <a:gd name="f23" fmla="*/ f14 f3 1"/>
              <a:gd name="f24" fmla="*/ f15 f3 1"/>
              <a:gd name="f25" fmla="+- f19 0 10800"/>
              <a:gd name="f26" fmla="+- f20 0 10800"/>
              <a:gd name="f27" fmla="*/ f19 f16 1"/>
              <a:gd name="f28" fmla="*/ f20 f17 1"/>
              <a:gd name="f29" fmla="*/ 3200 f16 1"/>
              <a:gd name="f30" fmla="*/ 18400 f16 1"/>
              <a:gd name="f31" fmla="*/ 18400 f17 1"/>
              <a:gd name="f32" fmla="*/ 3200 f17 1"/>
              <a:gd name="f33" fmla="*/ f21 1 2"/>
              <a:gd name="f34" fmla="*/ 3160 f16 1"/>
              <a:gd name="f35" fmla="*/ 3160 f17 1"/>
              <a:gd name="f36" fmla="*/ f22 1 f5"/>
              <a:gd name="f37" fmla="*/ 18440 f17 1"/>
              <a:gd name="f38" fmla="*/ f23 1 f5"/>
              <a:gd name="f39" fmla="*/ 18440 f16 1"/>
              <a:gd name="f40" fmla="*/ f24 1 f5"/>
              <a:gd name="f41" fmla="*/ f25 f25 1"/>
              <a:gd name="f42" fmla="*/ f26 f26 1"/>
              <a:gd name="f43" fmla="+- 0 0 f26"/>
              <a:gd name="f44" fmla="+- 0 0 f25"/>
              <a:gd name="f45" fmla="+- f11 f33 0"/>
              <a:gd name="f46" fmla="*/ f33 f33 1"/>
              <a:gd name="f47" fmla="+- f36 0 f4"/>
              <a:gd name="f48" fmla="+- f38 0 f4"/>
              <a:gd name="f49" fmla="+- f40 0 f4"/>
              <a:gd name="f50" fmla="+- f41 f42 0"/>
              <a:gd name="f51" fmla="at2 f43 f44"/>
              <a:gd name="f52" fmla="sqrt f50"/>
              <a:gd name="f53" fmla="+- f51 f4 0"/>
              <a:gd name="f54" fmla="+- f52 0 10800"/>
              <a:gd name="f55" fmla="*/ f53 f8 1"/>
              <a:gd name="f56" fmla="*/ f55 1 f3"/>
              <a:gd name="f57" fmla="+- 0 0 f56"/>
              <a:gd name="f58" fmla="val f57"/>
              <a:gd name="f59" fmla="*/ f58 1 f18"/>
              <a:gd name="f60" fmla="+- f59 0 10"/>
              <a:gd name="f61" fmla="+- f59 10 0"/>
              <a:gd name="f62" fmla="*/ f59 f18 1"/>
              <a:gd name="f63" fmla="+- 0 0 f62"/>
              <a:gd name="f64" fmla="*/ f60 f18 1"/>
              <a:gd name="f65" fmla="*/ f61 f18 1"/>
              <a:gd name="f66" fmla="*/ f63 f3 1"/>
              <a:gd name="f67" fmla="+- 0 0 f64"/>
              <a:gd name="f68" fmla="+- 0 0 f65"/>
              <a:gd name="f69" fmla="*/ f66 1 f8"/>
              <a:gd name="f70" fmla="*/ f67 f3 1"/>
              <a:gd name="f71" fmla="*/ f68 f3 1"/>
              <a:gd name="f72" fmla="+- f69 0 f4"/>
              <a:gd name="f73" fmla="*/ f70 1 f8"/>
              <a:gd name="f74" fmla="*/ f71 1 f8"/>
              <a:gd name="f75" fmla="sin 1 f72"/>
              <a:gd name="f76" fmla="cos 1 f72"/>
              <a:gd name="f77" fmla="+- f73 0 f4"/>
              <a:gd name="f78" fmla="+- f74 0 f4"/>
              <a:gd name="f79" fmla="+- 0 0 f75"/>
              <a:gd name="f80" fmla="+- 0 0 f76"/>
              <a:gd name="f81" fmla="sin 1 f77"/>
              <a:gd name="f82" fmla="cos 1 f77"/>
              <a:gd name="f83" fmla="sin 1 f78"/>
              <a:gd name="f84" fmla="cos 1 f78"/>
              <a:gd name="f85" fmla="*/ 10800 f79 1"/>
              <a:gd name="f86" fmla="*/ 10800 f80 1"/>
              <a:gd name="f87" fmla="+- 0 0 f81"/>
              <a:gd name="f88" fmla="+- 0 0 f82"/>
              <a:gd name="f89" fmla="+- 0 0 f83"/>
              <a:gd name="f90" fmla="+- 0 0 f84"/>
              <a:gd name="f91" fmla="+- f85 10800 0"/>
              <a:gd name="f92" fmla="+- f86 10800 0"/>
              <a:gd name="f93" fmla="*/ 10800 f87 1"/>
              <a:gd name="f94" fmla="*/ 10800 f88 1"/>
              <a:gd name="f95" fmla="*/ 10800 f89 1"/>
              <a:gd name="f96" fmla="*/ 10800 f90 1"/>
              <a:gd name="f97" fmla="?: f54 f19 f91"/>
              <a:gd name="f98" fmla="?: f54 f20 f92"/>
              <a:gd name="f99" fmla="+- f93 10800 0"/>
              <a:gd name="f100" fmla="+- f94 10800 0"/>
              <a:gd name="f101" fmla="+- f95 10800 0"/>
              <a:gd name="f102" fmla="+- f96 10800 0"/>
              <a:gd name="f103" fmla="+- f101 0 f45"/>
              <a:gd name="f104" fmla="+- f102 0 f45"/>
              <a:gd name="f105" fmla="+- f99 0 f45"/>
              <a:gd name="f106" fmla="+- f100 0 f45"/>
              <a:gd name="f107" fmla="*/ f97 f16 1"/>
              <a:gd name="f108" fmla="*/ f98 f17 1"/>
              <a:gd name="f109" fmla="at2 f103 f104"/>
              <a:gd name="f110" fmla="at2 f105 f106"/>
              <a:gd name="f111" fmla="+- f109 f4 0"/>
              <a:gd name="f112" fmla="+- f110 f4 0"/>
              <a:gd name="f113" fmla="*/ f111 f8 1"/>
              <a:gd name="f114" fmla="*/ f112 f8 1"/>
              <a:gd name="f115" fmla="*/ f113 1 f3"/>
              <a:gd name="f116" fmla="*/ f114 1 f3"/>
              <a:gd name="f117" fmla="+- 0 0 f115"/>
              <a:gd name="f118" fmla="+- 0 0 f116"/>
              <a:gd name="f119" fmla="+- 0 0 f117"/>
              <a:gd name="f120" fmla="+- 0 0 f118"/>
              <a:gd name="f121" fmla="*/ f119 f3 1"/>
              <a:gd name="f122" fmla="*/ f120 f3 1"/>
              <a:gd name="f123" fmla="*/ f121 1 f8"/>
              <a:gd name="f124" fmla="*/ f122 1 f8"/>
              <a:gd name="f125" fmla="+- f123 0 f4"/>
              <a:gd name="f126" fmla="+- f124 0 f4"/>
              <a:gd name="f127" fmla="cos 1 f125"/>
              <a:gd name="f128" fmla="sin 1 f125"/>
              <a:gd name="f129" fmla="+- f126 0 f125"/>
              <a:gd name="f130" fmla="+- 0 0 f127"/>
              <a:gd name="f131" fmla="+- 0 0 f128"/>
              <a:gd name="f132" fmla="+- f129 f2 0"/>
              <a:gd name="f133" fmla="*/ f33 f130 1"/>
              <a:gd name="f134" fmla="*/ f33 f131 1"/>
              <a:gd name="f135" fmla="?: f129 f129 f132"/>
              <a:gd name="f136" fmla="*/ f133 f133 1"/>
              <a:gd name="f137" fmla="*/ f134 f134 1"/>
              <a:gd name="f138" fmla="+- f136 f137 0"/>
              <a:gd name="f139" fmla="sqrt f138"/>
              <a:gd name="f140" fmla="*/ f46 1 f139"/>
              <a:gd name="f141" fmla="*/ f130 f140 1"/>
              <a:gd name="f142" fmla="*/ f131 f140 1"/>
              <a:gd name="f143" fmla="+- f45 0 f141"/>
              <a:gd name="f144" fmla="+- f45 0 f142"/>
            </a:gdLst>
            <a:ahLst>
              <a:ahXY gdRefX="f0" minX="f9" maxX="f10" gdRefY="f1" minY="f9" maxY="f10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7">
                <a:pos x="f34" y="f35"/>
              </a:cxn>
              <a:cxn ang="f48">
                <a:pos x="f34" y="f37"/>
              </a:cxn>
              <a:cxn ang="f48">
                <a:pos x="f39" y="f37"/>
              </a:cxn>
              <a:cxn ang="f47">
                <a:pos x="f39" y="f35"/>
              </a:cxn>
              <a:cxn ang="f49">
                <a:pos x="f107" y="f108"/>
              </a:cxn>
            </a:cxnLst>
            <a:rect l="f29" t="f32" r="f30" b="f31"/>
            <a:pathLst>
              <a:path w="21600" h="21600">
                <a:moveTo>
                  <a:pt x="f143" y="f144"/>
                </a:moveTo>
                <a:arcTo wR="f33" hR="f33" stAng="f125" swAng="f135"/>
                <a:lnTo>
                  <a:pt x="f97" y="f98"/>
                </a:lnTo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33">
                <a:solidFill>
                  <a:srgbClr val="FFFFFF"/>
                </a:solidFill>
                <a:latin typeface="Calibri"/>
              </a:rPr>
              <a:t>WAKE UP!</a:t>
            </a:r>
            <a:endParaRPr lang="en-GB" sz="2133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C9D29DCA-1632-ECD7-1CF2-16E325794CDD}"/>
              </a:ext>
            </a:extLst>
          </p:cNvPr>
          <p:cNvSpPr/>
          <p:nvPr/>
        </p:nvSpPr>
        <p:spPr>
          <a:xfrm>
            <a:off x="771241" y="4088611"/>
            <a:ext cx="1828800" cy="298837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B8FAAA52-AAB4-4011-4C88-7350ADF0CF2B}"/>
              </a:ext>
            </a:extLst>
          </p:cNvPr>
          <p:cNvSpPr/>
          <p:nvPr/>
        </p:nvSpPr>
        <p:spPr>
          <a:xfrm>
            <a:off x="771241" y="4418210"/>
            <a:ext cx="1828800" cy="298837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03B10B50-6062-8759-AAE4-2075B30AB986}"/>
              </a:ext>
            </a:extLst>
          </p:cNvPr>
          <p:cNvSpPr/>
          <p:nvPr/>
        </p:nvSpPr>
        <p:spPr>
          <a:xfrm>
            <a:off x="771241" y="4748723"/>
            <a:ext cx="1828800" cy="298837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506F5E04-317B-40FB-2155-9F3129964221}"/>
              </a:ext>
            </a:extLst>
          </p:cNvPr>
          <p:cNvSpPr/>
          <p:nvPr/>
        </p:nvSpPr>
        <p:spPr>
          <a:xfrm>
            <a:off x="771241" y="5079235"/>
            <a:ext cx="1828800" cy="298837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510C3ED1-C5C7-7EC7-CF1C-9B10FE038184}"/>
              </a:ext>
            </a:extLst>
          </p:cNvPr>
          <p:cNvSpPr txBox="1"/>
          <p:nvPr/>
        </p:nvSpPr>
        <p:spPr>
          <a:xfrm>
            <a:off x="552760" y="5409736"/>
            <a:ext cx="2298065" cy="45134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121920" tIns="60960" rIns="121920" bIns="60960" anchor="t" anchorCtr="0" compatLnSpc="1">
            <a:spAutoFit/>
          </a:bodyPr>
          <a:lstStyle/>
          <a:p>
            <a:pPr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133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Trap handler table</a:t>
            </a:r>
            <a:endParaRPr lang="en-GB" sz="2133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Arrow Connector 14">
            <a:extLst>
              <a:ext uri="{FF2B5EF4-FFF2-40B4-BE49-F238E27FC236}">
                <a16:creationId xmlns:a16="http://schemas.microsoft.com/office/drawing/2014/main" id="{214121A4-6AAA-9686-C617-0B842DBECA45}"/>
              </a:ext>
            </a:extLst>
          </p:cNvPr>
          <p:cNvCxnSpPr/>
          <p:nvPr/>
        </p:nvCxnSpPr>
        <p:spPr>
          <a:xfrm flipV="1">
            <a:off x="2600042" y="4188695"/>
            <a:ext cx="1500908" cy="378940"/>
          </a:xfrm>
          <a:prstGeom prst="straightConnector1">
            <a:avLst/>
          </a:prstGeom>
          <a:noFill/>
          <a:ln w="6345" cap="flat">
            <a:solidFill>
              <a:srgbClr val="4472C4"/>
            </a:solidFill>
            <a:prstDash val="solid"/>
            <a:miter/>
            <a:tailEnd type="arrow"/>
          </a:ln>
        </p:spPr>
      </p:cxnSp>
      <p:sp>
        <p:nvSpPr>
          <p:cNvPr id="14" name="Rectangle: Diagonal Corners Snipped 15">
            <a:extLst>
              <a:ext uri="{FF2B5EF4-FFF2-40B4-BE49-F238E27FC236}">
                <a16:creationId xmlns:a16="http://schemas.microsoft.com/office/drawing/2014/main" id="{B10CB4EC-FCEB-3474-0CBC-6628F5548A0B}"/>
              </a:ext>
            </a:extLst>
          </p:cNvPr>
          <p:cNvSpPr/>
          <p:nvPr/>
        </p:nvSpPr>
        <p:spPr>
          <a:xfrm>
            <a:off x="4133271" y="4088611"/>
            <a:ext cx="2870899" cy="889796"/>
          </a:xfrm>
          <a:custGeom>
            <a:avLst>
              <a:gd name="f6" fmla="val 0"/>
              <a:gd name="f7" fmla="val 16667"/>
            </a:avLst>
            <a:gdLst>
              <a:gd name="f2" fmla="val w"/>
              <a:gd name="f3" fmla="val h"/>
              <a:gd name="f4" fmla="val ss"/>
              <a:gd name="f5" fmla="val 0"/>
              <a:gd name="f6" fmla="val 0"/>
              <a:gd name="f7" fmla="val 16667"/>
              <a:gd name="f8" fmla="abs f2"/>
              <a:gd name="f9" fmla="abs f3"/>
              <a:gd name="f10" fmla="abs f4"/>
              <a:gd name="f11" fmla="val f5"/>
              <a:gd name="f12" fmla="val f6"/>
              <a:gd name="f13" fmla="val f7"/>
              <a:gd name="f14" fmla="?: f8 f2 1"/>
              <a:gd name="f15" fmla="?: f9 f3 1"/>
              <a:gd name="f16" fmla="?: f10 f4 1"/>
              <a:gd name="f17" fmla="*/ f14 1 21600"/>
              <a:gd name="f18" fmla="*/ f15 1 21600"/>
              <a:gd name="f19" fmla="*/ 21600 f14 1"/>
              <a:gd name="f20" fmla="*/ 21600 f15 1"/>
              <a:gd name="f21" fmla="min f18 f17"/>
              <a:gd name="f22" fmla="*/ f19 1 f16"/>
              <a:gd name="f23" fmla="*/ f20 1 f16"/>
              <a:gd name="f24" fmla="val f22"/>
              <a:gd name="f25" fmla="val f23"/>
              <a:gd name="f26" fmla="*/ f11 f21 1"/>
              <a:gd name="f27" fmla="+- f25 0 f11"/>
              <a:gd name="f28" fmla="+- f24 0 f11"/>
              <a:gd name="f29" fmla="*/ f24 f21 1"/>
              <a:gd name="f30" fmla="*/ f25 f21 1"/>
              <a:gd name="f31" fmla="min f28 f27"/>
              <a:gd name="f32" fmla="*/ f31 f12 1"/>
              <a:gd name="f33" fmla="*/ f31 f13 1"/>
              <a:gd name="f34" fmla="*/ f32 1 100000"/>
              <a:gd name="f35" fmla="*/ f33 1 100000"/>
              <a:gd name="f36" fmla="+- f24 0 f34"/>
              <a:gd name="f37" fmla="+- f25 0 f34"/>
              <a:gd name="f38" fmla="+- f24 0 f35"/>
              <a:gd name="f39" fmla="+- f25 0 f35"/>
              <a:gd name="f40" fmla="+- f34 0 f35"/>
              <a:gd name="f41" fmla="*/ f34 f21 1"/>
              <a:gd name="f42" fmla="*/ f35 f21 1"/>
              <a:gd name="f43" fmla="?: f40 f34 f35"/>
              <a:gd name="f44" fmla="*/ f38 f21 1"/>
              <a:gd name="f45" fmla="*/ f37 f21 1"/>
              <a:gd name="f46" fmla="*/ f36 f21 1"/>
              <a:gd name="f47" fmla="*/ f39 f21 1"/>
              <a:gd name="f48" fmla="*/ f43 1 2"/>
              <a:gd name="f49" fmla="+- f24 0 f48"/>
              <a:gd name="f50" fmla="+- f25 0 f48"/>
              <a:gd name="f51" fmla="*/ f48 f21 1"/>
              <a:gd name="f52" fmla="*/ f49 f21 1"/>
              <a:gd name="f53" fmla="*/ f50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1" t="f51" r="f52" b="f53"/>
            <a:pathLst>
              <a:path>
                <a:moveTo>
                  <a:pt x="f41" y="f26"/>
                </a:moveTo>
                <a:lnTo>
                  <a:pt x="f44" y="f26"/>
                </a:lnTo>
                <a:lnTo>
                  <a:pt x="f29" y="f42"/>
                </a:lnTo>
                <a:lnTo>
                  <a:pt x="f29" y="f45"/>
                </a:lnTo>
                <a:lnTo>
                  <a:pt x="f46" y="f30"/>
                </a:lnTo>
                <a:lnTo>
                  <a:pt x="f42" y="f30"/>
                </a:lnTo>
                <a:lnTo>
                  <a:pt x="f26" y="f47"/>
                </a:lnTo>
                <a:lnTo>
                  <a:pt x="f26" y="f41"/>
                </a:lnTo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>
                <a:solidFill>
                  <a:srgbClr val="FFFFFF"/>
                </a:solidFill>
                <a:latin typeface="Calibri"/>
              </a:rPr>
              <a:t>Trap Handler 1</a:t>
            </a:r>
            <a:endParaRPr lang="en-GB" sz="24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15" name="Straight Arrow Connector 16">
            <a:extLst>
              <a:ext uri="{FF2B5EF4-FFF2-40B4-BE49-F238E27FC236}">
                <a16:creationId xmlns:a16="http://schemas.microsoft.com/office/drawing/2014/main" id="{142CF3CD-7976-6598-7BF0-C6BE6F6931E9}"/>
              </a:ext>
            </a:extLst>
          </p:cNvPr>
          <p:cNvCxnSpPr/>
          <p:nvPr/>
        </p:nvCxnSpPr>
        <p:spPr>
          <a:xfrm flipV="1">
            <a:off x="2195815" y="5109265"/>
            <a:ext cx="902635" cy="86807"/>
          </a:xfrm>
          <a:prstGeom prst="straightConnector1">
            <a:avLst/>
          </a:prstGeom>
          <a:noFill/>
          <a:ln w="19046" cap="flat">
            <a:solidFill>
              <a:srgbClr val="ED7D31"/>
            </a:solidFill>
            <a:prstDash val="solid"/>
            <a:miter/>
            <a:tailEnd type="arrow"/>
          </a:ln>
        </p:spPr>
      </p:cxnSp>
      <p:cxnSp>
        <p:nvCxnSpPr>
          <p:cNvPr id="16" name="Straight Arrow Connector 20">
            <a:extLst>
              <a:ext uri="{FF2B5EF4-FFF2-40B4-BE49-F238E27FC236}">
                <a16:creationId xmlns:a16="http://schemas.microsoft.com/office/drawing/2014/main" id="{B10FCA0F-FEF8-1118-8B29-E109F04D1BB6}"/>
              </a:ext>
            </a:extLst>
          </p:cNvPr>
          <p:cNvCxnSpPr/>
          <p:nvPr/>
        </p:nvCxnSpPr>
        <p:spPr>
          <a:xfrm flipH="1">
            <a:off x="9056253" y="4533498"/>
            <a:ext cx="73896" cy="662573"/>
          </a:xfrm>
          <a:prstGeom prst="straightConnector1">
            <a:avLst/>
          </a:prstGeom>
          <a:noFill/>
          <a:ln w="19046" cap="flat">
            <a:solidFill>
              <a:srgbClr val="ED7D31"/>
            </a:solidFill>
            <a:prstDash val="solid"/>
            <a:miter/>
            <a:tailEnd type="arrow"/>
          </a:ln>
        </p:spPr>
      </p:cxnSp>
      <p:cxnSp>
        <p:nvCxnSpPr>
          <p:cNvPr id="17" name="Straight Arrow Connector 22">
            <a:extLst>
              <a:ext uri="{FF2B5EF4-FFF2-40B4-BE49-F238E27FC236}">
                <a16:creationId xmlns:a16="http://schemas.microsoft.com/office/drawing/2014/main" id="{E8CF7447-84FB-CFFD-997D-7BC16A85DE68}"/>
              </a:ext>
            </a:extLst>
          </p:cNvPr>
          <p:cNvCxnSpPr>
            <a:stCxn id="4" idx="1"/>
          </p:cNvCxnSpPr>
          <p:nvPr/>
        </p:nvCxnSpPr>
        <p:spPr>
          <a:xfrm flipH="1" flipV="1">
            <a:off x="2230587" y="5306287"/>
            <a:ext cx="6584363" cy="287524"/>
          </a:xfrm>
          <a:prstGeom prst="straightConnector1">
            <a:avLst/>
          </a:prstGeom>
          <a:noFill/>
          <a:ln w="19046" cap="flat">
            <a:solidFill>
              <a:srgbClr val="ED7D31"/>
            </a:solidFill>
            <a:prstDash val="solid"/>
            <a:miter/>
            <a:tailEnd type="arrow"/>
          </a:ln>
        </p:spPr>
      </p:cxnSp>
      <p:sp>
        <p:nvSpPr>
          <p:cNvPr id="18" name="Rectangle: Diagonal Corners Snipped 17">
            <a:extLst>
              <a:ext uri="{FF2B5EF4-FFF2-40B4-BE49-F238E27FC236}">
                <a16:creationId xmlns:a16="http://schemas.microsoft.com/office/drawing/2014/main" id="{77524F45-384B-EBD0-115D-98ED814C3E39}"/>
              </a:ext>
            </a:extLst>
          </p:cNvPr>
          <p:cNvSpPr/>
          <p:nvPr/>
        </p:nvSpPr>
        <p:spPr>
          <a:xfrm>
            <a:off x="3130771" y="5009181"/>
            <a:ext cx="2870899" cy="889796"/>
          </a:xfrm>
          <a:custGeom>
            <a:avLst>
              <a:gd name="f6" fmla="val 0"/>
              <a:gd name="f7" fmla="val 16667"/>
            </a:avLst>
            <a:gdLst>
              <a:gd name="f2" fmla="val w"/>
              <a:gd name="f3" fmla="val h"/>
              <a:gd name="f4" fmla="val ss"/>
              <a:gd name="f5" fmla="val 0"/>
              <a:gd name="f6" fmla="val 0"/>
              <a:gd name="f7" fmla="val 16667"/>
              <a:gd name="f8" fmla="abs f2"/>
              <a:gd name="f9" fmla="abs f3"/>
              <a:gd name="f10" fmla="abs f4"/>
              <a:gd name="f11" fmla="val f5"/>
              <a:gd name="f12" fmla="val f6"/>
              <a:gd name="f13" fmla="val f7"/>
              <a:gd name="f14" fmla="?: f8 f2 1"/>
              <a:gd name="f15" fmla="?: f9 f3 1"/>
              <a:gd name="f16" fmla="?: f10 f4 1"/>
              <a:gd name="f17" fmla="*/ f14 1 21600"/>
              <a:gd name="f18" fmla="*/ f15 1 21600"/>
              <a:gd name="f19" fmla="*/ 21600 f14 1"/>
              <a:gd name="f20" fmla="*/ 21600 f15 1"/>
              <a:gd name="f21" fmla="min f18 f17"/>
              <a:gd name="f22" fmla="*/ f19 1 f16"/>
              <a:gd name="f23" fmla="*/ f20 1 f16"/>
              <a:gd name="f24" fmla="val f22"/>
              <a:gd name="f25" fmla="val f23"/>
              <a:gd name="f26" fmla="*/ f11 f21 1"/>
              <a:gd name="f27" fmla="+- f25 0 f11"/>
              <a:gd name="f28" fmla="+- f24 0 f11"/>
              <a:gd name="f29" fmla="*/ f24 f21 1"/>
              <a:gd name="f30" fmla="*/ f25 f21 1"/>
              <a:gd name="f31" fmla="min f28 f27"/>
              <a:gd name="f32" fmla="*/ f31 f12 1"/>
              <a:gd name="f33" fmla="*/ f31 f13 1"/>
              <a:gd name="f34" fmla="*/ f32 1 100000"/>
              <a:gd name="f35" fmla="*/ f33 1 100000"/>
              <a:gd name="f36" fmla="+- f24 0 f34"/>
              <a:gd name="f37" fmla="+- f25 0 f34"/>
              <a:gd name="f38" fmla="+- f24 0 f35"/>
              <a:gd name="f39" fmla="+- f25 0 f35"/>
              <a:gd name="f40" fmla="+- f34 0 f35"/>
              <a:gd name="f41" fmla="*/ f34 f21 1"/>
              <a:gd name="f42" fmla="*/ f35 f21 1"/>
              <a:gd name="f43" fmla="?: f40 f34 f35"/>
              <a:gd name="f44" fmla="*/ f38 f21 1"/>
              <a:gd name="f45" fmla="*/ f37 f21 1"/>
              <a:gd name="f46" fmla="*/ f36 f21 1"/>
              <a:gd name="f47" fmla="*/ f39 f21 1"/>
              <a:gd name="f48" fmla="*/ f43 1 2"/>
              <a:gd name="f49" fmla="+- f24 0 f48"/>
              <a:gd name="f50" fmla="+- f25 0 f48"/>
              <a:gd name="f51" fmla="*/ f48 f21 1"/>
              <a:gd name="f52" fmla="*/ f49 f21 1"/>
              <a:gd name="f53" fmla="*/ f50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1" t="f51" r="f52" b="f53"/>
            <a:pathLst>
              <a:path>
                <a:moveTo>
                  <a:pt x="f41" y="f26"/>
                </a:moveTo>
                <a:lnTo>
                  <a:pt x="f44" y="f26"/>
                </a:lnTo>
                <a:lnTo>
                  <a:pt x="f29" y="f42"/>
                </a:lnTo>
                <a:lnTo>
                  <a:pt x="f29" y="f45"/>
                </a:lnTo>
                <a:lnTo>
                  <a:pt x="f46" y="f30"/>
                </a:lnTo>
                <a:lnTo>
                  <a:pt x="f42" y="f30"/>
                </a:lnTo>
                <a:lnTo>
                  <a:pt x="f26" y="f47"/>
                </a:lnTo>
                <a:lnTo>
                  <a:pt x="f26" y="f41"/>
                </a:lnTo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121920" tIns="60960" rIns="121920" bIns="60960" anchor="ctr" anchorCtr="1" compatLnSpc="1">
            <a:noAutofit/>
          </a:bodyPr>
          <a:lstStyle/>
          <a:p>
            <a:pPr algn="ctr" defTabSz="121917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>
                <a:solidFill>
                  <a:srgbClr val="FFFFFF"/>
                </a:solidFill>
                <a:latin typeface="Calibri"/>
              </a:rPr>
              <a:t>Trap Handler 3</a:t>
            </a:r>
            <a:endParaRPr lang="en-GB" sz="2400">
              <a:solidFill>
                <a:srgbClr val="FFFFFF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465B03D5-5A51-ABD2-A511-FDCF30AD65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37362"/>
            <a:ext cx="10515600" cy="842919"/>
          </a:xfrm>
        </p:spPr>
        <p:txBody>
          <a:bodyPr>
            <a:normAutofit/>
          </a:bodyPr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0: no operating systems (1940-1955)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2D93351E-E68F-5325-7D9B-69A171B52821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are exotic experimental equipment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in machine language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plugboard to direct computer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manually loaded via card decks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churn table of numbers (e.g. accounting)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Progress:</a:t>
            </a:r>
          </a:p>
          <a:p>
            <a:pPr lvl="1">
              <a:lnSpc>
                <a:spcPct val="8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 develop libraries that they share with each others</a:t>
            </a:r>
          </a:p>
          <a:p>
            <a:pPr lvl="1">
              <a:lnSpc>
                <a:spcPct val="8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libraries are the precursor to today OSs</a:t>
            </a:r>
          </a:p>
        </p:txBody>
      </p:sp>
      <p:pic>
        <p:nvPicPr>
          <p:cNvPr id="4" name="Picture 6" descr="IBM 402 (1940s accounting machine) blugboard">
            <a:extLst>
              <a:ext uri="{FF2B5EF4-FFF2-40B4-BE49-F238E27FC236}">
                <a16:creationId xmlns:a16="http://schemas.microsoft.com/office/drawing/2014/main" id="{F71EE857-7D63-DA9B-A680-A19D9AAB0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815" y="5083039"/>
            <a:ext cx="2101108" cy="157582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8" descr="Computer card deck.">
            <a:extLst>
              <a:ext uri="{FF2B5EF4-FFF2-40B4-BE49-F238E27FC236}">
                <a16:creationId xmlns:a16="http://schemas.microsoft.com/office/drawing/2014/main" id="{5E12AD1E-BF7B-EE57-23CE-4F9E97EF0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2709" y="4420770"/>
            <a:ext cx="2017665" cy="223812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10" descr="Kay McNulty, Alyse Snyder, and Sis Stump">
            <a:extLst>
              <a:ext uri="{FF2B5EF4-FFF2-40B4-BE49-F238E27FC236}">
                <a16:creationId xmlns:a16="http://schemas.microsoft.com/office/drawing/2014/main" id="{0450746C-88F0-6F8C-8B1B-946ED5D401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5436" y="1690689"/>
            <a:ext cx="3668913" cy="254458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52873-07C0-A0A5-EF7C-1D81385DC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344" y="83052"/>
            <a:ext cx="10942468" cy="937880"/>
          </a:xfrm>
        </p:spPr>
        <p:txBody>
          <a:bodyPr/>
          <a:lstStyle/>
          <a:p>
            <a:pPr lvl="0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1: Expensive computers, cheap people (1955-1970)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36F4E-4522-4D2B-3286-6B543E4BDF6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 the users away from the computer, give them terminal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is a batch monitors, a program that: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a user job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it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 to the next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fails? Record memory, save it, move on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use of hardware (less “downtime”)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to debug</a:t>
            </a:r>
          </a:p>
        </p:txBody>
      </p:sp>
      <p:pic>
        <p:nvPicPr>
          <p:cNvPr id="4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C57E1F8F-9BE8-D53C-2DBF-B250F71D0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0200" y="2311029"/>
            <a:ext cx="1690944" cy="150071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10" descr="Grace Hopper">
            <a:extLst>
              <a:ext uri="{FF2B5EF4-FFF2-40B4-BE49-F238E27FC236}">
                <a16:creationId xmlns:a16="http://schemas.microsoft.com/office/drawing/2014/main" id="{21DEEB62-1DEB-ADCD-0437-9790CEB9C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3883" y="4130856"/>
            <a:ext cx="2084832" cy="18288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BC7A1-7AFE-B6E0-1208-C93435483B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7998" y="62428"/>
            <a:ext cx="10515600" cy="1002320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1: Technology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C4D98-E373-7244-87E2-7A9A76A5654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31668" y="2331652"/>
            <a:ext cx="10515600" cy="4351338"/>
          </a:xfrm>
        </p:spPr>
        <p:txBody>
          <a:bodyPr>
            <a:normAutofit/>
          </a:bodyPr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Problems: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Utilization is low (one job at a time)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protection between different jobs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 jobs get stuck behind long one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Solutions: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to the rescue: memory protection (separate code and data)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Multiprogramming: many users share the system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Scheduling: let short job finish quickly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must manage interactions between concurrent things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becomes an important area of research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OS/360: first OS to run on a family of machine (big and small)</a:t>
            </a:r>
          </a:p>
          <a:p>
            <a:pPr lvl="1">
              <a:lnSpc>
                <a:spcPct val="70000"/>
              </a:lnSpc>
            </a:pPr>
            <a:endParaRPr lang="en-US" sz="2000" dirty="0"/>
          </a:p>
          <a:p>
            <a:pPr lvl="1">
              <a:lnSpc>
                <a:spcPct val="70000"/>
              </a:lnSpc>
            </a:pPr>
            <a:endParaRPr lang="en-US" sz="2000" dirty="0"/>
          </a:p>
          <a:p>
            <a:pPr lvl="1">
              <a:lnSpc>
                <a:spcPct val="70000"/>
              </a:lnSpc>
            </a:pPr>
            <a:endParaRPr lang="en-GB" sz="2000" dirty="0"/>
          </a:p>
        </p:txBody>
      </p:sp>
      <p:pic>
        <p:nvPicPr>
          <p:cNvPr id="4" name="Picture 4" descr="A picture containing text, indoor, kitchen, microwave&#10;&#10;Description automatically generated">
            <a:extLst>
              <a:ext uri="{FF2B5EF4-FFF2-40B4-BE49-F238E27FC236}">
                <a16:creationId xmlns:a16="http://schemas.microsoft.com/office/drawing/2014/main" id="{D5BC11AD-FC2B-AE71-6986-1F8334E6F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550" y="1367445"/>
            <a:ext cx="4348947" cy="244628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DD79E-70BB-5B86-9CBC-6B0ED39E1D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16552"/>
            <a:ext cx="10515600" cy="842238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1: First OS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25572-AB98-C2EF-A244-0A243B76B49F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 did not really work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OS/360 introduced in 1963… worked in 1968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 were enormously complicated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Written in assembly code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structured programming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(extra read) The Mythical Man-Month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D1F6321F-0A11-F6CA-3627-13F335393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6520" y="2423001"/>
            <a:ext cx="2445483" cy="357988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801BD-33F8-5CFA-10B1-4F1A4A193A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7351" y="84490"/>
            <a:ext cx="11854649" cy="895504"/>
          </a:xfrm>
        </p:spPr>
        <p:txBody>
          <a:bodyPr/>
          <a:lstStyle/>
          <a:p>
            <a:pPr lvl="0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2: expensive computers, expensive people (1970-1980)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E875B-C118-A1D3-A5DA-A0FEDD465C4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23681" y="1470517"/>
            <a:ext cx="10515600" cy="4841505"/>
          </a:xfrm>
        </p:spPr>
        <p:txBody>
          <a:bodyPr>
            <a:normAutofit/>
          </a:bodyPr>
          <a:lstStyle/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 people to be more productive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timesharing: many people use the same machine at once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Terminals are cheap: everyone get one! 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Emergence of the file systems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 to give reasonable response time 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CTSS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at MIT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of the first-time sharing system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Pioneered much of the work on scheduling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 for MULTICS</a:t>
            </a:r>
          </a:p>
          <a:p>
            <a:pPr lvl="0">
              <a:lnSpc>
                <a:spcPct val="7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MULTICS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Joint development by MIT, Bell Labs, General Electric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computer for everyone, people will buy computing as they buy electricity</a:t>
            </a:r>
          </a:p>
          <a:p>
            <a:pPr lvl="1">
              <a:lnSpc>
                <a:spcPct val="70000"/>
              </a:lnSpc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seminal ideas: hierarchical file systems, devices as files</a:t>
            </a:r>
          </a:p>
          <a:p>
            <a:pPr lvl="1">
              <a:lnSpc>
                <a:spcPct val="70000"/>
              </a:lnSpc>
            </a:pPr>
            <a:endParaRPr lang="en-GB" sz="1467" dirty="0"/>
          </a:p>
        </p:txBody>
      </p:sp>
      <p:pic>
        <p:nvPicPr>
          <p:cNvPr id="4" name="Picture 4" descr="A person working in a factory&#10;&#10;Description automatically generated with medium confidence">
            <a:extLst>
              <a:ext uri="{FF2B5EF4-FFF2-40B4-BE49-F238E27FC236}">
                <a16:creationId xmlns:a16="http://schemas.microsoft.com/office/drawing/2014/main" id="{6135C7DC-2014-F4D3-7309-DEDFC2236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8712" y="2738640"/>
            <a:ext cx="3289304" cy="246379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70222-E47C-4A26-9FBC-D1EB7E9DD9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43183"/>
            <a:ext cx="10515600" cy="859993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2: UNIX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994C1-31EF-9600-FF04-5155EB2CE35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287262"/>
            <a:ext cx="10515600" cy="4889701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Ken Thompson (former MULTICS’ guy) wanted to use an old computer available at Bell Lab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and Dennis Ritchie built a system built by programmers for programmers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Originally in assembly. Rewritten in C by Ritchie and Thompson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idea: portable OS (i.e. not tied to a specific hardware)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Universities got the code for experimentation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Berkeley added virtual memory support</a:t>
            </a:r>
          </a:p>
          <a:p>
            <a:pPr lvl="0">
              <a:lnSpc>
                <a:spcPct val="8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DARPA selected UNIX as its networking platform (ARPANET)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UNIX becomes a commercial OS</a:t>
            </a:r>
          </a:p>
          <a:p>
            <a:pPr lvl="0">
              <a:lnSpc>
                <a:spcPct val="8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ideas popularized by UNIX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written in a high-level language (C)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is portable across hardware platforms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Mountable file systems</a:t>
            </a:r>
          </a:p>
          <a:p>
            <a:pPr lvl="1">
              <a:lnSpc>
                <a:spcPct val="8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Many, many more</a:t>
            </a:r>
          </a:p>
        </p:txBody>
      </p:sp>
      <p:pic>
        <p:nvPicPr>
          <p:cNvPr id="4" name="Picture 4" descr="A couple of men pos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BC9E44DD-06FF-31DC-BC5D-B42ACD1AB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8540" y="4545367"/>
            <a:ext cx="3508358" cy="216945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D04EB-DDBF-B58D-023E-BBB8181D8D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0416" y="107326"/>
            <a:ext cx="11220635" cy="1037894"/>
          </a:xfrm>
        </p:spPr>
        <p:txBody>
          <a:bodyPr/>
          <a:lstStyle/>
          <a:p>
            <a:pPr lvl="0"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3: cheap computer, expensive people (1980-1990)</a:t>
            </a:r>
            <a:endParaRPr lang="en-GB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BC2C6-76B3-CA60-7344-56429F890A4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Put a computer in each terminal!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CP/M first personal computer operating system.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IBM needed an OS for its PC, CP/M behind schedule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Approached Bill Gates (Microsoft) to build one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Gates approached Seattle Computer Products, bought 86-DOS, and created MS-DOS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run  Control Program/Monito (CP/M) programs and be ready quickly</a:t>
            </a:r>
          </a:p>
          <a:p>
            <a:pPr lvl="0">
              <a:lnSpc>
                <a:spcPct val="7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is broken horizontally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OSes</a:t>
            </a:r>
          </a:p>
          <a:p>
            <a:pPr lvl="1">
              <a:lnSpc>
                <a:spcPct val="7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Bill Gates and Paul Allen">
            <a:extLst>
              <a:ext uri="{FF2B5EF4-FFF2-40B4-BE49-F238E27FC236}">
                <a16:creationId xmlns:a16="http://schemas.microsoft.com/office/drawing/2014/main" id="{4F4298A0-DB52-3DBF-895A-0CD3296AF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1500" y="4476366"/>
            <a:ext cx="3255873" cy="165778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6" descr="Mark Dean">
            <a:extLst>
              <a:ext uri="{FF2B5EF4-FFF2-40B4-BE49-F238E27FC236}">
                <a16:creationId xmlns:a16="http://schemas.microsoft.com/office/drawing/2014/main" id="{0AB4C905-B955-96BD-D313-49F7728D4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3096" y="1477292"/>
            <a:ext cx="1629107" cy="162910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1272</Words>
  <Application>Microsoft Office PowerPoint</Application>
  <PresentationFormat>Widescreen</PresentationFormat>
  <Paragraphs>172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Office Theme</vt:lpstr>
      <vt:lpstr>Introduction to Operating Systems </vt:lpstr>
      <vt:lpstr>A brief history of Operating Systems</vt:lpstr>
      <vt:lpstr>Phase 0: no operating systems (1940-1955)</vt:lpstr>
      <vt:lpstr>Phase 1: Expensive computers, cheap people (1955-1970)</vt:lpstr>
      <vt:lpstr>Phase 1: Technology</vt:lpstr>
      <vt:lpstr>Phase 1: First OS</vt:lpstr>
      <vt:lpstr>Phase 2: expensive computers, expensive people (1970-1980)</vt:lpstr>
      <vt:lpstr>Phase 2: UNIX</vt:lpstr>
      <vt:lpstr>Phase 3: cheap computer, expensive people (1980-1990)</vt:lpstr>
      <vt:lpstr>Phase 4: Networked Systems (1990s-today)</vt:lpstr>
      <vt:lpstr>Phase 5: the beginning of something new?</vt:lpstr>
      <vt:lpstr>What is an operating system?</vt:lpstr>
      <vt:lpstr>Why study OS?</vt:lpstr>
      <vt:lpstr>What is an OS?</vt:lpstr>
      <vt:lpstr>Protection Boundaries</vt:lpstr>
      <vt:lpstr>Example Intel</vt:lpstr>
      <vt:lpstr>Example MIPS</vt:lpstr>
      <vt:lpstr>Changing Protection Level</vt:lpstr>
      <vt:lpstr>Changing Protection Level: How?</vt:lpstr>
      <vt:lpstr>PowerPoint Presentation</vt:lpstr>
      <vt:lpstr>Trap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Operating Systems </dc:title>
  <dc:creator>Sana Belguith</dc:creator>
  <cp:lastModifiedBy>Sana Belguith</cp:lastModifiedBy>
  <cp:revision>1</cp:revision>
  <dcterms:created xsi:type="dcterms:W3CDTF">2023-03-16T09:53:50Z</dcterms:created>
  <dcterms:modified xsi:type="dcterms:W3CDTF">2023-03-16T09:54:26Z</dcterms:modified>
</cp:coreProperties>
</file>

<file path=docProps/thumbnail.jpeg>
</file>